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sldIdLst>
    <p:sldId id="261" r:id="rId3"/>
    <p:sldId id="262" r:id="rId4"/>
    <p:sldId id="266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92" r:id="rId14"/>
    <p:sldId id="263" r:id="rId15"/>
    <p:sldId id="304" r:id="rId16"/>
    <p:sldId id="267" r:id="rId17"/>
    <p:sldId id="268" r:id="rId18"/>
    <p:sldId id="275" r:id="rId19"/>
    <p:sldId id="269" r:id="rId20"/>
    <p:sldId id="270" r:id="rId21"/>
    <p:sldId id="302" r:id="rId22"/>
    <p:sldId id="306" r:id="rId23"/>
    <p:sldId id="307" r:id="rId24"/>
    <p:sldId id="280" r:id="rId25"/>
    <p:sldId id="301" r:id="rId26"/>
    <p:sldId id="282" r:id="rId27"/>
    <p:sldId id="285" r:id="rId28"/>
    <p:sldId id="286" r:id="rId29"/>
    <p:sldId id="271" r:id="rId30"/>
    <p:sldId id="287" r:id="rId31"/>
    <p:sldId id="288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雨涵" initials="黄雨涵" lastIdx="1" clrIdx="0">
    <p:extLst>
      <p:ext uri="{19B8F6BF-5375-455C-9EA6-DF929625EA0E}">
        <p15:presenceInfo xmlns:p15="http://schemas.microsoft.com/office/powerpoint/2012/main" userId="黄雨涵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416"/>
  </p:normalViewPr>
  <p:slideViewPr>
    <p:cSldViewPr snapToGrid="0" snapToObjects="1">
      <p:cViewPr varScale="1">
        <p:scale>
          <a:sx n="89" d="100"/>
          <a:sy n="89" d="100"/>
        </p:scale>
        <p:origin x="1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81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132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64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89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3662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98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506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864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046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77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3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122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20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24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52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662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85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80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322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447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146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83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583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958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86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87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77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24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7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9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37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" y="1891430"/>
            <a:ext cx="9156527" cy="307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0304" y="2369615"/>
            <a:ext cx="8470255" cy="11728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40303" y="3548993"/>
            <a:ext cx="8470255" cy="59737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40302" y="4223294"/>
            <a:ext cx="8470255" cy="315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727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9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4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90872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31558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40300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54254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7896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23075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316611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10146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81900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17543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26897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62507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456042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913262" y="54957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3545305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1987" y="896554"/>
            <a:ext cx="3228027" cy="2648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9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219525" y="3841312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24648" y="786062"/>
            <a:ext cx="11542704" cy="575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770021"/>
            <a:ext cx="12192001" cy="608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0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2" r:id="rId4"/>
    <p:sldLayoutId id="2147483686" r:id="rId5"/>
    <p:sldLayoutId id="2147483689" r:id="rId6"/>
    <p:sldLayoutId id="2147483687" r:id="rId7"/>
    <p:sldLayoutId id="2147483688" r:id="rId8"/>
    <p:sldLayoutId id="2147483690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0302" y="2563046"/>
            <a:ext cx="8470255" cy="1172863"/>
          </a:xfrm>
        </p:spPr>
        <p:txBody>
          <a:bodyPr/>
          <a:lstStyle/>
          <a:p>
            <a:r>
              <a:rPr kumimoji="1" lang="zh-CN" altLang="en-US" sz="6600" dirty="0"/>
              <a:t>第一组答辩演示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40301" y="3735909"/>
            <a:ext cx="8470255" cy="597374"/>
          </a:xfrm>
        </p:spPr>
        <p:txBody>
          <a:bodyPr/>
          <a:lstStyle/>
          <a:p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688306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E2BF0A-04EF-4769-B260-FF8503B6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29" y="1550080"/>
            <a:ext cx="7781341" cy="48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7A517-6AB6-4E41-A6F4-5A12FDCA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621" y="1009149"/>
            <a:ext cx="3390902" cy="3102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36DE7-135B-4290-9F32-A4D6D4F5B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37" y="4432668"/>
            <a:ext cx="3590925" cy="809625"/>
          </a:xfrm>
          <a:prstGeom prst="rect">
            <a:avLst/>
          </a:prstGeom>
          <a:effectLst>
            <a:outerShdw dist="317500" dir="5400000" sx="200000" sy="200000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00611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成员简介</a:t>
            </a:r>
          </a:p>
        </p:txBody>
      </p:sp>
    </p:spTree>
    <p:extLst>
      <p:ext uri="{BB962C8B-B14F-4D97-AF65-F5344CB8AC3E}">
        <p14:creationId xmlns:p14="http://schemas.microsoft.com/office/powerpoint/2010/main" val="419876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ONE </a:t>
            </a:r>
            <a:r>
              <a:rPr kumimoji="1" lang="zh-CN" altLang="en-US" dirty="0"/>
              <a:t>成员简介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706114" y="1375432"/>
            <a:ext cx="2105063" cy="73250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01  </a:t>
            </a:r>
            <a:r>
              <a:rPr lang="zh-CN" altLang="zh-CN" sz="3200" b="1" dirty="0"/>
              <a:t>徐宇尧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6114" y="2151013"/>
            <a:ext cx="2105065" cy="73250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02  </a:t>
            </a:r>
            <a:r>
              <a:rPr lang="zh-CN" altLang="zh-CN" sz="3200" b="1" dirty="0"/>
              <a:t>黄一涵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6111" y="2929184"/>
            <a:ext cx="2105063" cy="668516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03  </a:t>
            </a:r>
            <a:r>
              <a:rPr lang="zh-CN" altLang="zh-CN" sz="3200" b="1" dirty="0"/>
              <a:t>赵文鑫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6112" y="3644981"/>
            <a:ext cx="2105063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04  </a:t>
            </a:r>
            <a:r>
              <a:rPr lang="zh-CN" altLang="zh-CN" sz="3200" b="1" dirty="0"/>
              <a:t>时宽民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6109" y="5225276"/>
            <a:ext cx="2105063" cy="73250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06  </a:t>
            </a:r>
            <a:r>
              <a:rPr lang="zh-CN" altLang="zh-CN" sz="3200" b="1" dirty="0"/>
              <a:t>周文泰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6110" y="4449695"/>
            <a:ext cx="2105063" cy="73250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05  </a:t>
            </a:r>
            <a:r>
              <a:rPr lang="zh-CN" altLang="zh-CN" sz="3200" b="1" dirty="0"/>
              <a:t>戴家威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16849" y="1286471"/>
            <a:ext cx="87131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班，组长，</a:t>
            </a:r>
            <a:r>
              <a:rPr lang="zh-CN" altLang="zh-CN" sz="5000" b="1" dirty="0"/>
              <a:t>主页功能块</a:t>
            </a:r>
            <a:r>
              <a:rPr lang="zh-CN" altLang="en-US" sz="5000" b="1" dirty="0"/>
              <a:t>；</a:t>
            </a:r>
            <a:endParaRPr lang="en-US" altLang="zh-CN" sz="5000" b="1" dirty="0"/>
          </a:p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</a:t>
            </a:r>
            <a:r>
              <a:rPr lang="zh-CN" altLang="zh-CN" sz="5000" b="1" dirty="0"/>
              <a:t>登录注册页面</a:t>
            </a:r>
            <a:r>
              <a:rPr lang="zh-CN" altLang="en-US" sz="5000" b="1" dirty="0"/>
              <a:t>，</a:t>
            </a:r>
            <a:r>
              <a:rPr lang="en-US" altLang="zh-CN" sz="5000" b="1" dirty="0" err="1"/>
              <a:t>ppt</a:t>
            </a:r>
            <a:r>
              <a:rPr lang="zh-CN" altLang="en-US" sz="5000" b="1" dirty="0"/>
              <a:t>；</a:t>
            </a:r>
            <a:endParaRPr lang="zh-CN" altLang="zh-CN" sz="5000" b="1" dirty="0"/>
          </a:p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</a:t>
            </a:r>
            <a:r>
              <a:rPr lang="zh-CN" altLang="zh-CN" sz="5000" b="1" dirty="0"/>
              <a:t>推荐歌单页面；</a:t>
            </a:r>
          </a:p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</a:t>
            </a:r>
            <a:r>
              <a:rPr lang="zh-CN" altLang="zh-CN" sz="5000" b="1" dirty="0"/>
              <a:t>歌单信息页面；</a:t>
            </a:r>
          </a:p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</a:t>
            </a:r>
            <a:r>
              <a:rPr lang="zh-CN" altLang="zh-CN" sz="5000" b="1" dirty="0"/>
              <a:t>单曲播放页面</a:t>
            </a:r>
            <a:r>
              <a:rPr lang="zh-CN" altLang="en-US" sz="5000" b="1" dirty="0"/>
              <a:t>；</a:t>
            </a:r>
            <a:endParaRPr lang="zh-CN" altLang="zh-CN" sz="5000" b="1" dirty="0"/>
          </a:p>
          <a:p>
            <a:r>
              <a:rPr lang="zh-CN" altLang="en-US" sz="5000" b="1" dirty="0"/>
              <a:t>网工</a:t>
            </a:r>
            <a:r>
              <a:rPr lang="en-US" altLang="zh-CN" sz="5000" b="1" dirty="0"/>
              <a:t>2</a:t>
            </a:r>
            <a:r>
              <a:rPr lang="zh-CN" altLang="en-US" sz="5000" b="1" dirty="0"/>
              <a:t>班，单曲页面整合，</a:t>
            </a:r>
            <a:r>
              <a:rPr lang="en-US" altLang="zh-CN" sz="5000" b="1" dirty="0" err="1"/>
              <a:t>ppt</a:t>
            </a:r>
            <a:r>
              <a:rPr lang="zh-CN" altLang="en-US" sz="5000" b="1" dirty="0"/>
              <a:t>。</a:t>
            </a:r>
            <a:endParaRPr lang="zh-CN" altLang="zh-CN" sz="5000" b="1" dirty="0"/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2E5B6-0487-4240-B65B-2E6C74BA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5" y="1321045"/>
            <a:ext cx="7867650" cy="4448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35AFD-E104-49DF-944D-5C15ACDFE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666" y="1321045"/>
            <a:ext cx="2181225" cy="2647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B1D396-EF16-42E7-85BE-C0BA690AF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401" y="4035670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工作回顾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6553775" y="2066031"/>
            <a:ext cx="1731675" cy="4791968"/>
            <a:chOff x="6553775" y="2066031"/>
            <a:chExt cx="1731675" cy="4791968"/>
          </a:xfrm>
        </p:grpSpPr>
        <p:sp>
          <p:nvSpPr>
            <p:cNvPr id="18" name="矩形 17"/>
            <p:cNvSpPr/>
            <p:nvPr/>
          </p:nvSpPr>
          <p:spPr>
            <a:xfrm>
              <a:off x="7062442" y="2839157"/>
              <a:ext cx="174603" cy="4018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/>
          </p:nvSpPr>
          <p:spPr>
            <a:xfrm>
              <a:off x="6553775" y="2066031"/>
              <a:ext cx="1731675" cy="773126"/>
            </a:xfrm>
            <a:custGeom>
              <a:avLst/>
              <a:gdLst>
                <a:gd name="connsiteX0" fmla="*/ 2042412 w 4109182"/>
                <a:gd name="connsiteY0" fmla="*/ 0 h 1834592"/>
                <a:gd name="connsiteX1" fmla="*/ 3005744 w 4109182"/>
                <a:gd name="connsiteY1" fmla="*/ 512199 h 1834592"/>
                <a:gd name="connsiteX2" fmla="*/ 3017040 w 4109182"/>
                <a:gd name="connsiteY2" fmla="*/ 533011 h 1834592"/>
                <a:gd name="connsiteX3" fmla="*/ 3021755 w 4109182"/>
                <a:gd name="connsiteY3" fmla="*/ 531799 h 1834592"/>
                <a:gd name="connsiteX4" fmla="*/ 3204150 w 4109182"/>
                <a:gd name="connsiteY4" fmla="*/ 513412 h 1834592"/>
                <a:gd name="connsiteX5" fmla="*/ 4090795 w 4109182"/>
                <a:gd name="connsiteY5" fmla="*/ 1236048 h 1834592"/>
                <a:gd name="connsiteX6" fmla="*/ 4108710 w 4109182"/>
                <a:gd name="connsiteY6" fmla="*/ 1413760 h 1834592"/>
                <a:gd name="connsiteX7" fmla="*/ 4109181 w 4109182"/>
                <a:gd name="connsiteY7" fmla="*/ 1413760 h 1834592"/>
                <a:gd name="connsiteX8" fmla="*/ 4109181 w 4109182"/>
                <a:gd name="connsiteY8" fmla="*/ 1418434 h 1834592"/>
                <a:gd name="connsiteX9" fmla="*/ 4109182 w 4109182"/>
                <a:gd name="connsiteY9" fmla="*/ 1418444 h 1834592"/>
                <a:gd name="connsiteX10" fmla="*/ 4109181 w 4109182"/>
                <a:gd name="connsiteY10" fmla="*/ 1418454 h 1834592"/>
                <a:gd name="connsiteX11" fmla="*/ 4109181 w 4109182"/>
                <a:gd name="connsiteY11" fmla="*/ 1658827 h 1834592"/>
                <a:gd name="connsiteX12" fmla="*/ 4109181 w 4109182"/>
                <a:gd name="connsiteY12" fmla="*/ 1834592 h 1834592"/>
                <a:gd name="connsiteX13" fmla="*/ 0 w 4109182"/>
                <a:gd name="connsiteY13" fmla="*/ 1834592 h 1834592"/>
                <a:gd name="connsiteX14" fmla="*/ 0 w 4109182"/>
                <a:gd name="connsiteY14" fmla="*/ 1658827 h 1834592"/>
                <a:gd name="connsiteX15" fmla="*/ 3266 w 4109182"/>
                <a:gd name="connsiteY15" fmla="*/ 1658827 h 1834592"/>
                <a:gd name="connsiteX16" fmla="*/ 0 w 4109182"/>
                <a:gd name="connsiteY16" fmla="*/ 1626432 h 1834592"/>
                <a:gd name="connsiteX17" fmla="*/ 697044 w 4109182"/>
                <a:gd name="connsiteY17" fmla="*/ 929388 h 1834592"/>
                <a:gd name="connsiteX18" fmla="*/ 837523 w 4109182"/>
                <a:gd name="connsiteY18" fmla="*/ 943549 h 1834592"/>
                <a:gd name="connsiteX19" fmla="*/ 900692 w 4109182"/>
                <a:gd name="connsiteY19" fmla="*/ 963158 h 1834592"/>
                <a:gd name="connsiteX20" fmla="*/ 904276 w 4109182"/>
                <a:gd name="connsiteY20" fmla="*/ 927607 h 1834592"/>
                <a:gd name="connsiteX21" fmla="*/ 2042412 w 4109182"/>
                <a:gd name="connsiteY21" fmla="*/ 0 h 183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09182" h="1834592">
                  <a:moveTo>
                    <a:pt x="2042412" y="0"/>
                  </a:moveTo>
                  <a:cubicBezTo>
                    <a:pt x="2443418" y="0"/>
                    <a:pt x="2796970" y="203175"/>
                    <a:pt x="3005744" y="512199"/>
                  </a:cubicBezTo>
                  <a:lnTo>
                    <a:pt x="3017040" y="533011"/>
                  </a:lnTo>
                  <a:lnTo>
                    <a:pt x="3021755" y="531799"/>
                  </a:lnTo>
                  <a:cubicBezTo>
                    <a:pt x="3080670" y="519743"/>
                    <a:pt x="3141671" y="513412"/>
                    <a:pt x="3204150" y="513412"/>
                  </a:cubicBezTo>
                  <a:cubicBezTo>
                    <a:pt x="3641506" y="513412"/>
                    <a:pt x="4006404" y="823641"/>
                    <a:pt x="4090795" y="1236048"/>
                  </a:cubicBezTo>
                  <a:lnTo>
                    <a:pt x="4108710" y="1413760"/>
                  </a:lnTo>
                  <a:lnTo>
                    <a:pt x="4109181" y="1413760"/>
                  </a:lnTo>
                  <a:lnTo>
                    <a:pt x="4109181" y="1418434"/>
                  </a:lnTo>
                  <a:lnTo>
                    <a:pt x="4109182" y="1418444"/>
                  </a:lnTo>
                  <a:lnTo>
                    <a:pt x="4109181" y="1418454"/>
                  </a:lnTo>
                  <a:lnTo>
                    <a:pt x="4109181" y="1658827"/>
                  </a:lnTo>
                  <a:lnTo>
                    <a:pt x="4109181" y="1834592"/>
                  </a:lnTo>
                  <a:lnTo>
                    <a:pt x="0" y="1834592"/>
                  </a:lnTo>
                  <a:lnTo>
                    <a:pt x="0" y="1658827"/>
                  </a:lnTo>
                  <a:lnTo>
                    <a:pt x="3266" y="1658827"/>
                  </a:lnTo>
                  <a:lnTo>
                    <a:pt x="0" y="1626432"/>
                  </a:lnTo>
                  <a:cubicBezTo>
                    <a:pt x="0" y="1241465"/>
                    <a:pt x="312077" y="929388"/>
                    <a:pt x="697044" y="929388"/>
                  </a:cubicBezTo>
                  <a:cubicBezTo>
                    <a:pt x="745165" y="929388"/>
                    <a:pt x="792147" y="934264"/>
                    <a:pt x="837523" y="943549"/>
                  </a:cubicBezTo>
                  <a:lnTo>
                    <a:pt x="900692" y="963158"/>
                  </a:lnTo>
                  <a:lnTo>
                    <a:pt x="904276" y="927607"/>
                  </a:lnTo>
                  <a:cubicBezTo>
                    <a:pt x="1012604" y="398223"/>
                    <a:pt x="1481003" y="0"/>
                    <a:pt x="204241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3438256" y="2369433"/>
            <a:ext cx="1422152" cy="4488566"/>
            <a:chOff x="3438256" y="2369433"/>
            <a:chExt cx="1422152" cy="4488566"/>
          </a:xfrm>
        </p:grpSpPr>
        <p:sp>
          <p:nvSpPr>
            <p:cNvPr id="17" name="矩形 16"/>
            <p:cNvSpPr/>
            <p:nvPr/>
          </p:nvSpPr>
          <p:spPr>
            <a:xfrm>
              <a:off x="4133098" y="2949489"/>
              <a:ext cx="160014" cy="39085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/>
          </p:nvSpPr>
          <p:spPr>
            <a:xfrm>
              <a:off x="3438256" y="2369433"/>
              <a:ext cx="1422152" cy="634936"/>
            </a:xfrm>
            <a:custGeom>
              <a:avLst/>
              <a:gdLst>
                <a:gd name="connsiteX0" fmla="*/ 2042412 w 4109182"/>
                <a:gd name="connsiteY0" fmla="*/ 0 h 1834592"/>
                <a:gd name="connsiteX1" fmla="*/ 3005744 w 4109182"/>
                <a:gd name="connsiteY1" fmla="*/ 512199 h 1834592"/>
                <a:gd name="connsiteX2" fmla="*/ 3017040 w 4109182"/>
                <a:gd name="connsiteY2" fmla="*/ 533011 h 1834592"/>
                <a:gd name="connsiteX3" fmla="*/ 3021755 w 4109182"/>
                <a:gd name="connsiteY3" fmla="*/ 531799 h 1834592"/>
                <a:gd name="connsiteX4" fmla="*/ 3204150 w 4109182"/>
                <a:gd name="connsiteY4" fmla="*/ 513412 h 1834592"/>
                <a:gd name="connsiteX5" fmla="*/ 4090795 w 4109182"/>
                <a:gd name="connsiteY5" fmla="*/ 1236048 h 1834592"/>
                <a:gd name="connsiteX6" fmla="*/ 4108710 w 4109182"/>
                <a:gd name="connsiteY6" fmla="*/ 1413760 h 1834592"/>
                <a:gd name="connsiteX7" fmla="*/ 4109181 w 4109182"/>
                <a:gd name="connsiteY7" fmla="*/ 1413760 h 1834592"/>
                <a:gd name="connsiteX8" fmla="*/ 4109181 w 4109182"/>
                <a:gd name="connsiteY8" fmla="*/ 1418434 h 1834592"/>
                <a:gd name="connsiteX9" fmla="*/ 4109182 w 4109182"/>
                <a:gd name="connsiteY9" fmla="*/ 1418444 h 1834592"/>
                <a:gd name="connsiteX10" fmla="*/ 4109181 w 4109182"/>
                <a:gd name="connsiteY10" fmla="*/ 1418454 h 1834592"/>
                <a:gd name="connsiteX11" fmla="*/ 4109181 w 4109182"/>
                <a:gd name="connsiteY11" fmla="*/ 1658827 h 1834592"/>
                <a:gd name="connsiteX12" fmla="*/ 4109181 w 4109182"/>
                <a:gd name="connsiteY12" fmla="*/ 1834592 h 1834592"/>
                <a:gd name="connsiteX13" fmla="*/ 0 w 4109182"/>
                <a:gd name="connsiteY13" fmla="*/ 1834592 h 1834592"/>
                <a:gd name="connsiteX14" fmla="*/ 0 w 4109182"/>
                <a:gd name="connsiteY14" fmla="*/ 1658827 h 1834592"/>
                <a:gd name="connsiteX15" fmla="*/ 3266 w 4109182"/>
                <a:gd name="connsiteY15" fmla="*/ 1658827 h 1834592"/>
                <a:gd name="connsiteX16" fmla="*/ 0 w 4109182"/>
                <a:gd name="connsiteY16" fmla="*/ 1626432 h 1834592"/>
                <a:gd name="connsiteX17" fmla="*/ 697044 w 4109182"/>
                <a:gd name="connsiteY17" fmla="*/ 929388 h 1834592"/>
                <a:gd name="connsiteX18" fmla="*/ 837523 w 4109182"/>
                <a:gd name="connsiteY18" fmla="*/ 943549 h 1834592"/>
                <a:gd name="connsiteX19" fmla="*/ 900692 w 4109182"/>
                <a:gd name="connsiteY19" fmla="*/ 963158 h 1834592"/>
                <a:gd name="connsiteX20" fmla="*/ 904276 w 4109182"/>
                <a:gd name="connsiteY20" fmla="*/ 927607 h 1834592"/>
                <a:gd name="connsiteX21" fmla="*/ 2042412 w 4109182"/>
                <a:gd name="connsiteY21" fmla="*/ 0 h 183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09182" h="1834592">
                  <a:moveTo>
                    <a:pt x="2042412" y="0"/>
                  </a:moveTo>
                  <a:cubicBezTo>
                    <a:pt x="2443418" y="0"/>
                    <a:pt x="2796970" y="203175"/>
                    <a:pt x="3005744" y="512199"/>
                  </a:cubicBezTo>
                  <a:lnTo>
                    <a:pt x="3017040" y="533011"/>
                  </a:lnTo>
                  <a:lnTo>
                    <a:pt x="3021755" y="531799"/>
                  </a:lnTo>
                  <a:cubicBezTo>
                    <a:pt x="3080670" y="519743"/>
                    <a:pt x="3141671" y="513412"/>
                    <a:pt x="3204150" y="513412"/>
                  </a:cubicBezTo>
                  <a:cubicBezTo>
                    <a:pt x="3641506" y="513412"/>
                    <a:pt x="4006404" y="823641"/>
                    <a:pt x="4090795" y="1236048"/>
                  </a:cubicBezTo>
                  <a:lnTo>
                    <a:pt x="4108710" y="1413760"/>
                  </a:lnTo>
                  <a:lnTo>
                    <a:pt x="4109181" y="1413760"/>
                  </a:lnTo>
                  <a:lnTo>
                    <a:pt x="4109181" y="1418434"/>
                  </a:lnTo>
                  <a:lnTo>
                    <a:pt x="4109182" y="1418444"/>
                  </a:lnTo>
                  <a:lnTo>
                    <a:pt x="4109181" y="1418454"/>
                  </a:lnTo>
                  <a:lnTo>
                    <a:pt x="4109181" y="1658827"/>
                  </a:lnTo>
                  <a:lnTo>
                    <a:pt x="4109181" y="1834592"/>
                  </a:lnTo>
                  <a:lnTo>
                    <a:pt x="0" y="1834592"/>
                  </a:lnTo>
                  <a:lnTo>
                    <a:pt x="0" y="1658827"/>
                  </a:lnTo>
                  <a:lnTo>
                    <a:pt x="3266" y="1658827"/>
                  </a:lnTo>
                  <a:lnTo>
                    <a:pt x="0" y="1626432"/>
                  </a:lnTo>
                  <a:cubicBezTo>
                    <a:pt x="0" y="1241465"/>
                    <a:pt x="312077" y="929388"/>
                    <a:pt x="697044" y="929388"/>
                  </a:cubicBezTo>
                  <a:cubicBezTo>
                    <a:pt x="745165" y="929388"/>
                    <a:pt x="792147" y="934264"/>
                    <a:pt x="837523" y="943549"/>
                  </a:cubicBezTo>
                  <a:lnTo>
                    <a:pt x="900692" y="963158"/>
                  </a:lnTo>
                  <a:lnTo>
                    <a:pt x="904276" y="927607"/>
                  </a:lnTo>
                  <a:cubicBezTo>
                    <a:pt x="1012604" y="398223"/>
                    <a:pt x="1481003" y="0"/>
                    <a:pt x="204241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任意形状 8"/>
          <p:cNvSpPr/>
          <p:nvPr/>
        </p:nvSpPr>
        <p:spPr>
          <a:xfrm>
            <a:off x="4389413" y="4160438"/>
            <a:ext cx="711076" cy="317468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任意形状 9"/>
          <p:cNvSpPr/>
          <p:nvPr/>
        </p:nvSpPr>
        <p:spPr>
          <a:xfrm>
            <a:off x="5842699" y="1907297"/>
            <a:ext cx="711076" cy="317468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任意形状 11"/>
          <p:cNvSpPr/>
          <p:nvPr/>
        </p:nvSpPr>
        <p:spPr>
          <a:xfrm>
            <a:off x="7869734" y="3394461"/>
            <a:ext cx="711076" cy="317468"/>
          </a:xfrm>
          <a:custGeom>
            <a:avLst/>
            <a:gdLst>
              <a:gd name="connsiteX0" fmla="*/ 2042412 w 4109182"/>
              <a:gd name="connsiteY0" fmla="*/ 0 h 1834592"/>
              <a:gd name="connsiteX1" fmla="*/ 3005744 w 4109182"/>
              <a:gd name="connsiteY1" fmla="*/ 512199 h 1834592"/>
              <a:gd name="connsiteX2" fmla="*/ 3017040 w 4109182"/>
              <a:gd name="connsiteY2" fmla="*/ 533011 h 1834592"/>
              <a:gd name="connsiteX3" fmla="*/ 3021755 w 4109182"/>
              <a:gd name="connsiteY3" fmla="*/ 531799 h 1834592"/>
              <a:gd name="connsiteX4" fmla="*/ 3204150 w 4109182"/>
              <a:gd name="connsiteY4" fmla="*/ 513412 h 1834592"/>
              <a:gd name="connsiteX5" fmla="*/ 4090795 w 4109182"/>
              <a:gd name="connsiteY5" fmla="*/ 1236048 h 1834592"/>
              <a:gd name="connsiteX6" fmla="*/ 4108710 w 4109182"/>
              <a:gd name="connsiteY6" fmla="*/ 1413760 h 1834592"/>
              <a:gd name="connsiteX7" fmla="*/ 4109181 w 4109182"/>
              <a:gd name="connsiteY7" fmla="*/ 1413760 h 1834592"/>
              <a:gd name="connsiteX8" fmla="*/ 4109181 w 4109182"/>
              <a:gd name="connsiteY8" fmla="*/ 1418434 h 1834592"/>
              <a:gd name="connsiteX9" fmla="*/ 4109182 w 4109182"/>
              <a:gd name="connsiteY9" fmla="*/ 1418444 h 1834592"/>
              <a:gd name="connsiteX10" fmla="*/ 4109181 w 4109182"/>
              <a:gd name="connsiteY10" fmla="*/ 1418454 h 1834592"/>
              <a:gd name="connsiteX11" fmla="*/ 4109181 w 4109182"/>
              <a:gd name="connsiteY11" fmla="*/ 1658827 h 1834592"/>
              <a:gd name="connsiteX12" fmla="*/ 4109181 w 4109182"/>
              <a:gd name="connsiteY12" fmla="*/ 1834592 h 1834592"/>
              <a:gd name="connsiteX13" fmla="*/ 0 w 4109182"/>
              <a:gd name="connsiteY13" fmla="*/ 1834592 h 1834592"/>
              <a:gd name="connsiteX14" fmla="*/ 0 w 4109182"/>
              <a:gd name="connsiteY14" fmla="*/ 1658827 h 1834592"/>
              <a:gd name="connsiteX15" fmla="*/ 3266 w 4109182"/>
              <a:gd name="connsiteY15" fmla="*/ 1658827 h 1834592"/>
              <a:gd name="connsiteX16" fmla="*/ 0 w 4109182"/>
              <a:gd name="connsiteY16" fmla="*/ 1626432 h 1834592"/>
              <a:gd name="connsiteX17" fmla="*/ 697044 w 4109182"/>
              <a:gd name="connsiteY17" fmla="*/ 929388 h 1834592"/>
              <a:gd name="connsiteX18" fmla="*/ 837523 w 4109182"/>
              <a:gd name="connsiteY18" fmla="*/ 943549 h 1834592"/>
              <a:gd name="connsiteX19" fmla="*/ 900692 w 4109182"/>
              <a:gd name="connsiteY19" fmla="*/ 963158 h 1834592"/>
              <a:gd name="connsiteX20" fmla="*/ 904276 w 4109182"/>
              <a:gd name="connsiteY20" fmla="*/ 927607 h 1834592"/>
              <a:gd name="connsiteX21" fmla="*/ 2042412 w 4109182"/>
              <a:gd name="connsiteY21" fmla="*/ 0 h 18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09182" h="1834592">
                <a:moveTo>
                  <a:pt x="2042412" y="0"/>
                </a:moveTo>
                <a:cubicBezTo>
                  <a:pt x="2443418" y="0"/>
                  <a:pt x="2796970" y="203175"/>
                  <a:pt x="3005744" y="512199"/>
                </a:cubicBezTo>
                <a:lnTo>
                  <a:pt x="3017040" y="533011"/>
                </a:lnTo>
                <a:lnTo>
                  <a:pt x="3021755" y="531799"/>
                </a:lnTo>
                <a:cubicBezTo>
                  <a:pt x="3080670" y="519743"/>
                  <a:pt x="3141671" y="513412"/>
                  <a:pt x="3204150" y="513412"/>
                </a:cubicBezTo>
                <a:cubicBezTo>
                  <a:pt x="3641506" y="513412"/>
                  <a:pt x="4006404" y="823641"/>
                  <a:pt x="4090795" y="1236048"/>
                </a:cubicBezTo>
                <a:lnTo>
                  <a:pt x="4108710" y="1413760"/>
                </a:lnTo>
                <a:lnTo>
                  <a:pt x="4109181" y="1413760"/>
                </a:lnTo>
                <a:lnTo>
                  <a:pt x="4109181" y="1418434"/>
                </a:lnTo>
                <a:lnTo>
                  <a:pt x="4109182" y="1418444"/>
                </a:lnTo>
                <a:lnTo>
                  <a:pt x="4109181" y="1418454"/>
                </a:lnTo>
                <a:lnTo>
                  <a:pt x="4109181" y="1658827"/>
                </a:lnTo>
                <a:lnTo>
                  <a:pt x="4109181" y="1834592"/>
                </a:lnTo>
                <a:lnTo>
                  <a:pt x="0" y="1834592"/>
                </a:lnTo>
                <a:lnTo>
                  <a:pt x="0" y="1658827"/>
                </a:lnTo>
                <a:lnTo>
                  <a:pt x="3266" y="1658827"/>
                </a:lnTo>
                <a:lnTo>
                  <a:pt x="0" y="1626432"/>
                </a:lnTo>
                <a:cubicBezTo>
                  <a:pt x="0" y="1241465"/>
                  <a:pt x="312077" y="929388"/>
                  <a:pt x="697044" y="929388"/>
                </a:cubicBezTo>
                <a:cubicBezTo>
                  <a:pt x="745165" y="929388"/>
                  <a:pt x="792147" y="934264"/>
                  <a:pt x="837523" y="943549"/>
                </a:cubicBezTo>
                <a:lnTo>
                  <a:pt x="900692" y="963158"/>
                </a:lnTo>
                <a:lnTo>
                  <a:pt x="904276" y="927607"/>
                </a:lnTo>
                <a:cubicBezTo>
                  <a:pt x="1012604" y="398223"/>
                  <a:pt x="1481003" y="0"/>
                  <a:pt x="204241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20" name="组 19"/>
          <p:cNvGrpSpPr/>
          <p:nvPr/>
        </p:nvGrpSpPr>
        <p:grpSpPr>
          <a:xfrm>
            <a:off x="4389415" y="2754570"/>
            <a:ext cx="2641809" cy="4103429"/>
            <a:chOff x="4389415" y="2754570"/>
            <a:chExt cx="2641809" cy="4103429"/>
          </a:xfrm>
        </p:grpSpPr>
        <p:sp>
          <p:nvSpPr>
            <p:cNvPr id="6" name="任意形状 5"/>
            <p:cNvSpPr/>
            <p:nvPr/>
          </p:nvSpPr>
          <p:spPr>
            <a:xfrm>
              <a:off x="4389415" y="2754570"/>
              <a:ext cx="2641809" cy="1179465"/>
            </a:xfrm>
            <a:custGeom>
              <a:avLst/>
              <a:gdLst>
                <a:gd name="connsiteX0" fmla="*/ 2042412 w 4109182"/>
                <a:gd name="connsiteY0" fmla="*/ 0 h 1834592"/>
                <a:gd name="connsiteX1" fmla="*/ 3005744 w 4109182"/>
                <a:gd name="connsiteY1" fmla="*/ 512199 h 1834592"/>
                <a:gd name="connsiteX2" fmla="*/ 3017040 w 4109182"/>
                <a:gd name="connsiteY2" fmla="*/ 533011 h 1834592"/>
                <a:gd name="connsiteX3" fmla="*/ 3021755 w 4109182"/>
                <a:gd name="connsiteY3" fmla="*/ 531799 h 1834592"/>
                <a:gd name="connsiteX4" fmla="*/ 3204150 w 4109182"/>
                <a:gd name="connsiteY4" fmla="*/ 513412 h 1834592"/>
                <a:gd name="connsiteX5" fmla="*/ 4090795 w 4109182"/>
                <a:gd name="connsiteY5" fmla="*/ 1236048 h 1834592"/>
                <a:gd name="connsiteX6" fmla="*/ 4108710 w 4109182"/>
                <a:gd name="connsiteY6" fmla="*/ 1413760 h 1834592"/>
                <a:gd name="connsiteX7" fmla="*/ 4109181 w 4109182"/>
                <a:gd name="connsiteY7" fmla="*/ 1413760 h 1834592"/>
                <a:gd name="connsiteX8" fmla="*/ 4109181 w 4109182"/>
                <a:gd name="connsiteY8" fmla="*/ 1418434 h 1834592"/>
                <a:gd name="connsiteX9" fmla="*/ 4109182 w 4109182"/>
                <a:gd name="connsiteY9" fmla="*/ 1418444 h 1834592"/>
                <a:gd name="connsiteX10" fmla="*/ 4109181 w 4109182"/>
                <a:gd name="connsiteY10" fmla="*/ 1418454 h 1834592"/>
                <a:gd name="connsiteX11" fmla="*/ 4109181 w 4109182"/>
                <a:gd name="connsiteY11" fmla="*/ 1658827 h 1834592"/>
                <a:gd name="connsiteX12" fmla="*/ 4109181 w 4109182"/>
                <a:gd name="connsiteY12" fmla="*/ 1834592 h 1834592"/>
                <a:gd name="connsiteX13" fmla="*/ 0 w 4109182"/>
                <a:gd name="connsiteY13" fmla="*/ 1834592 h 1834592"/>
                <a:gd name="connsiteX14" fmla="*/ 0 w 4109182"/>
                <a:gd name="connsiteY14" fmla="*/ 1658827 h 1834592"/>
                <a:gd name="connsiteX15" fmla="*/ 3266 w 4109182"/>
                <a:gd name="connsiteY15" fmla="*/ 1658827 h 1834592"/>
                <a:gd name="connsiteX16" fmla="*/ 0 w 4109182"/>
                <a:gd name="connsiteY16" fmla="*/ 1626432 h 1834592"/>
                <a:gd name="connsiteX17" fmla="*/ 697044 w 4109182"/>
                <a:gd name="connsiteY17" fmla="*/ 929388 h 1834592"/>
                <a:gd name="connsiteX18" fmla="*/ 837523 w 4109182"/>
                <a:gd name="connsiteY18" fmla="*/ 943549 h 1834592"/>
                <a:gd name="connsiteX19" fmla="*/ 900692 w 4109182"/>
                <a:gd name="connsiteY19" fmla="*/ 963158 h 1834592"/>
                <a:gd name="connsiteX20" fmla="*/ 904276 w 4109182"/>
                <a:gd name="connsiteY20" fmla="*/ 927607 h 1834592"/>
                <a:gd name="connsiteX21" fmla="*/ 2042412 w 4109182"/>
                <a:gd name="connsiteY21" fmla="*/ 0 h 183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09182" h="1834592">
                  <a:moveTo>
                    <a:pt x="2042412" y="0"/>
                  </a:moveTo>
                  <a:cubicBezTo>
                    <a:pt x="2443418" y="0"/>
                    <a:pt x="2796970" y="203175"/>
                    <a:pt x="3005744" y="512199"/>
                  </a:cubicBezTo>
                  <a:lnTo>
                    <a:pt x="3017040" y="533011"/>
                  </a:lnTo>
                  <a:lnTo>
                    <a:pt x="3021755" y="531799"/>
                  </a:lnTo>
                  <a:cubicBezTo>
                    <a:pt x="3080670" y="519743"/>
                    <a:pt x="3141671" y="513412"/>
                    <a:pt x="3204150" y="513412"/>
                  </a:cubicBezTo>
                  <a:cubicBezTo>
                    <a:pt x="3641506" y="513412"/>
                    <a:pt x="4006404" y="823641"/>
                    <a:pt x="4090795" y="1236048"/>
                  </a:cubicBezTo>
                  <a:lnTo>
                    <a:pt x="4108710" y="1413760"/>
                  </a:lnTo>
                  <a:lnTo>
                    <a:pt x="4109181" y="1413760"/>
                  </a:lnTo>
                  <a:lnTo>
                    <a:pt x="4109181" y="1418434"/>
                  </a:lnTo>
                  <a:lnTo>
                    <a:pt x="4109182" y="1418444"/>
                  </a:lnTo>
                  <a:lnTo>
                    <a:pt x="4109181" y="1418454"/>
                  </a:lnTo>
                  <a:lnTo>
                    <a:pt x="4109181" y="1658827"/>
                  </a:lnTo>
                  <a:lnTo>
                    <a:pt x="4109181" y="1834592"/>
                  </a:lnTo>
                  <a:lnTo>
                    <a:pt x="0" y="1834592"/>
                  </a:lnTo>
                  <a:lnTo>
                    <a:pt x="0" y="1658827"/>
                  </a:lnTo>
                  <a:lnTo>
                    <a:pt x="3266" y="1658827"/>
                  </a:lnTo>
                  <a:lnTo>
                    <a:pt x="0" y="1626432"/>
                  </a:lnTo>
                  <a:cubicBezTo>
                    <a:pt x="0" y="1241465"/>
                    <a:pt x="312077" y="929388"/>
                    <a:pt x="697044" y="929388"/>
                  </a:cubicBezTo>
                  <a:cubicBezTo>
                    <a:pt x="745165" y="929388"/>
                    <a:pt x="792147" y="934264"/>
                    <a:pt x="837523" y="943549"/>
                  </a:cubicBezTo>
                  <a:lnTo>
                    <a:pt x="900692" y="963158"/>
                  </a:lnTo>
                  <a:lnTo>
                    <a:pt x="904276" y="927607"/>
                  </a:lnTo>
                  <a:cubicBezTo>
                    <a:pt x="1012604" y="398223"/>
                    <a:pt x="1481003" y="0"/>
                    <a:pt x="2042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687459" y="3923548"/>
              <a:ext cx="155240" cy="29344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481637" y="3468608"/>
            <a:ext cx="3099173" cy="3389392"/>
            <a:chOff x="5481637" y="3468608"/>
            <a:chExt cx="3099173" cy="3389392"/>
          </a:xfrm>
        </p:grpSpPr>
        <p:sp>
          <p:nvSpPr>
            <p:cNvPr id="11" name="任意形状 10"/>
            <p:cNvSpPr/>
            <p:nvPr/>
          </p:nvSpPr>
          <p:spPr>
            <a:xfrm>
              <a:off x="5481637" y="3468608"/>
              <a:ext cx="3099173" cy="1383660"/>
            </a:xfrm>
            <a:custGeom>
              <a:avLst/>
              <a:gdLst>
                <a:gd name="connsiteX0" fmla="*/ 2042412 w 4109182"/>
                <a:gd name="connsiteY0" fmla="*/ 0 h 1834592"/>
                <a:gd name="connsiteX1" fmla="*/ 3005744 w 4109182"/>
                <a:gd name="connsiteY1" fmla="*/ 512199 h 1834592"/>
                <a:gd name="connsiteX2" fmla="*/ 3017040 w 4109182"/>
                <a:gd name="connsiteY2" fmla="*/ 533011 h 1834592"/>
                <a:gd name="connsiteX3" fmla="*/ 3021755 w 4109182"/>
                <a:gd name="connsiteY3" fmla="*/ 531799 h 1834592"/>
                <a:gd name="connsiteX4" fmla="*/ 3204150 w 4109182"/>
                <a:gd name="connsiteY4" fmla="*/ 513412 h 1834592"/>
                <a:gd name="connsiteX5" fmla="*/ 4090795 w 4109182"/>
                <a:gd name="connsiteY5" fmla="*/ 1236048 h 1834592"/>
                <a:gd name="connsiteX6" fmla="*/ 4108710 w 4109182"/>
                <a:gd name="connsiteY6" fmla="*/ 1413760 h 1834592"/>
                <a:gd name="connsiteX7" fmla="*/ 4109181 w 4109182"/>
                <a:gd name="connsiteY7" fmla="*/ 1413760 h 1834592"/>
                <a:gd name="connsiteX8" fmla="*/ 4109181 w 4109182"/>
                <a:gd name="connsiteY8" fmla="*/ 1418434 h 1834592"/>
                <a:gd name="connsiteX9" fmla="*/ 4109182 w 4109182"/>
                <a:gd name="connsiteY9" fmla="*/ 1418444 h 1834592"/>
                <a:gd name="connsiteX10" fmla="*/ 4109181 w 4109182"/>
                <a:gd name="connsiteY10" fmla="*/ 1418454 h 1834592"/>
                <a:gd name="connsiteX11" fmla="*/ 4109181 w 4109182"/>
                <a:gd name="connsiteY11" fmla="*/ 1658827 h 1834592"/>
                <a:gd name="connsiteX12" fmla="*/ 4109181 w 4109182"/>
                <a:gd name="connsiteY12" fmla="*/ 1834592 h 1834592"/>
                <a:gd name="connsiteX13" fmla="*/ 0 w 4109182"/>
                <a:gd name="connsiteY13" fmla="*/ 1834592 h 1834592"/>
                <a:gd name="connsiteX14" fmla="*/ 0 w 4109182"/>
                <a:gd name="connsiteY14" fmla="*/ 1658827 h 1834592"/>
                <a:gd name="connsiteX15" fmla="*/ 3266 w 4109182"/>
                <a:gd name="connsiteY15" fmla="*/ 1658827 h 1834592"/>
                <a:gd name="connsiteX16" fmla="*/ 0 w 4109182"/>
                <a:gd name="connsiteY16" fmla="*/ 1626432 h 1834592"/>
                <a:gd name="connsiteX17" fmla="*/ 697044 w 4109182"/>
                <a:gd name="connsiteY17" fmla="*/ 929388 h 1834592"/>
                <a:gd name="connsiteX18" fmla="*/ 837523 w 4109182"/>
                <a:gd name="connsiteY18" fmla="*/ 943549 h 1834592"/>
                <a:gd name="connsiteX19" fmla="*/ 900692 w 4109182"/>
                <a:gd name="connsiteY19" fmla="*/ 963158 h 1834592"/>
                <a:gd name="connsiteX20" fmla="*/ 904276 w 4109182"/>
                <a:gd name="connsiteY20" fmla="*/ 927607 h 1834592"/>
                <a:gd name="connsiteX21" fmla="*/ 2042412 w 4109182"/>
                <a:gd name="connsiteY21" fmla="*/ 0 h 183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09182" h="1834592">
                  <a:moveTo>
                    <a:pt x="2042412" y="0"/>
                  </a:moveTo>
                  <a:cubicBezTo>
                    <a:pt x="2443418" y="0"/>
                    <a:pt x="2796970" y="203175"/>
                    <a:pt x="3005744" y="512199"/>
                  </a:cubicBezTo>
                  <a:lnTo>
                    <a:pt x="3017040" y="533011"/>
                  </a:lnTo>
                  <a:lnTo>
                    <a:pt x="3021755" y="531799"/>
                  </a:lnTo>
                  <a:cubicBezTo>
                    <a:pt x="3080670" y="519743"/>
                    <a:pt x="3141671" y="513412"/>
                    <a:pt x="3204150" y="513412"/>
                  </a:cubicBezTo>
                  <a:cubicBezTo>
                    <a:pt x="3641506" y="513412"/>
                    <a:pt x="4006404" y="823641"/>
                    <a:pt x="4090795" y="1236048"/>
                  </a:cubicBezTo>
                  <a:lnTo>
                    <a:pt x="4108710" y="1413760"/>
                  </a:lnTo>
                  <a:lnTo>
                    <a:pt x="4109181" y="1413760"/>
                  </a:lnTo>
                  <a:lnTo>
                    <a:pt x="4109181" y="1418434"/>
                  </a:lnTo>
                  <a:lnTo>
                    <a:pt x="4109182" y="1418444"/>
                  </a:lnTo>
                  <a:lnTo>
                    <a:pt x="4109181" y="1418454"/>
                  </a:lnTo>
                  <a:lnTo>
                    <a:pt x="4109181" y="1658827"/>
                  </a:lnTo>
                  <a:lnTo>
                    <a:pt x="4109181" y="1834592"/>
                  </a:lnTo>
                  <a:lnTo>
                    <a:pt x="0" y="1834592"/>
                  </a:lnTo>
                  <a:lnTo>
                    <a:pt x="0" y="1658827"/>
                  </a:lnTo>
                  <a:lnTo>
                    <a:pt x="3266" y="1658827"/>
                  </a:lnTo>
                  <a:lnTo>
                    <a:pt x="0" y="1626432"/>
                  </a:lnTo>
                  <a:cubicBezTo>
                    <a:pt x="0" y="1241465"/>
                    <a:pt x="312077" y="929388"/>
                    <a:pt x="697044" y="929388"/>
                  </a:cubicBezTo>
                  <a:cubicBezTo>
                    <a:pt x="745165" y="929388"/>
                    <a:pt x="792147" y="934264"/>
                    <a:pt x="837523" y="943549"/>
                  </a:cubicBezTo>
                  <a:lnTo>
                    <a:pt x="900692" y="963158"/>
                  </a:lnTo>
                  <a:lnTo>
                    <a:pt x="904276" y="927607"/>
                  </a:lnTo>
                  <a:cubicBezTo>
                    <a:pt x="1012604" y="398223"/>
                    <a:pt x="1481003" y="0"/>
                    <a:pt x="20424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553775" y="4852268"/>
              <a:ext cx="163114" cy="20057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205211" y="1024007"/>
            <a:ext cx="3295198" cy="5609571"/>
            <a:chOff x="658774" y="1399060"/>
            <a:chExt cx="2461158" cy="4076305"/>
          </a:xfrm>
        </p:grpSpPr>
        <p:sp>
          <p:nvSpPr>
            <p:cNvPr id="23" name="矩形 22"/>
            <p:cNvSpPr/>
            <p:nvPr/>
          </p:nvSpPr>
          <p:spPr>
            <a:xfrm>
              <a:off x="664334" y="1736826"/>
              <a:ext cx="2325684" cy="1462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 作为第一组，六个人都是一个班的，大家也相对较熟悉，短暂的磨合期过去每个人都很迷茫，不知道仅凭仅十天所学能否做成一个大型网页，晚自习下课，组员们就回去搜集资料，拟定主题。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081426" y="1399060"/>
              <a:ext cx="1491498" cy="35784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en-US" altLang="zh-CN" sz="2000" b="1" kern="0" dirty="0">
                  <a:solidFill>
                    <a:schemeClr val="bg1"/>
                  </a:solidFill>
                </a:rPr>
                <a:t>Day1 </a:t>
              </a:r>
              <a:r>
                <a:rPr lang="zh-CN" altLang="en-US" sz="2000" b="1" kern="0" dirty="0">
                  <a:solidFill>
                    <a:schemeClr val="bg1"/>
                  </a:solidFill>
                </a:rPr>
                <a:t>分组晚上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8774" y="3547486"/>
              <a:ext cx="2461158" cy="1927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成员们提议了不少主题，经过短暂讨论，最终选定了音乐盒。摒弃传统连接数据库而成的单一系统，我们选用更加轻松愉悦的网页，更加变化多端的音乐网页，加上音乐声的洗礼令人更加放松，身心愉悦。选定主题，大家开始设计整体形式，每个板块的具体内容以及各人分工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93016" y="3229797"/>
              <a:ext cx="1509930" cy="35784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en-US" altLang="zh-CN" sz="2000" b="1" kern="0" dirty="0">
                  <a:solidFill>
                    <a:schemeClr val="bg1"/>
                  </a:solidFill>
                </a:rPr>
                <a:t> Day2 </a:t>
              </a:r>
              <a:r>
                <a:rPr lang="zh-CN" altLang="en-US" sz="2000" b="1" kern="0" dirty="0">
                  <a:solidFill>
                    <a:schemeClr val="bg1"/>
                  </a:solidFill>
                </a:rPr>
                <a:t>选定主题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 flipH="1">
            <a:off x="8740326" y="1540336"/>
            <a:ext cx="274020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每个人从组长那里明确了解了自己的工作，统一规定了网页的大小和位置后，就开始有条不紊的制作页面。出现问题不时讨论一下，大家一起解决。</a:t>
            </a:r>
          </a:p>
        </p:txBody>
      </p:sp>
      <p:sp>
        <p:nvSpPr>
          <p:cNvPr id="32" name="矩形 31"/>
          <p:cNvSpPr/>
          <p:nvPr/>
        </p:nvSpPr>
        <p:spPr>
          <a:xfrm flipH="1">
            <a:off x="9213499" y="1047893"/>
            <a:ext cx="1925527" cy="4924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</a:rPr>
              <a:t>Day3 </a:t>
            </a:r>
            <a:r>
              <a:rPr lang="zh-CN" altLang="en-US" sz="2000" b="1" kern="0" dirty="0">
                <a:solidFill>
                  <a:schemeClr val="bg1"/>
                </a:solidFill>
              </a:rPr>
              <a:t>开始制作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8646529" y="4024587"/>
            <a:ext cx="2927799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整合估计是最难的一部分了，我们组主要的是在一个主网页上切换内容，把不同人制作的通通整理到同一个网页上。就出现了觉得某个网页不符合整体风格、不同电脑格式不同需要整改的问题。通过不断修改磨合排查，最终做出成品。</a:t>
            </a:r>
          </a:p>
        </p:txBody>
      </p:sp>
      <p:sp>
        <p:nvSpPr>
          <p:cNvPr id="34" name="矩形 33"/>
          <p:cNvSpPr/>
          <p:nvPr/>
        </p:nvSpPr>
        <p:spPr>
          <a:xfrm flipH="1">
            <a:off x="9213499" y="3602577"/>
            <a:ext cx="1925527" cy="4524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</a:rPr>
              <a:t>Day4 </a:t>
            </a:r>
            <a:r>
              <a:rPr lang="zh-CN" altLang="en-US" sz="2000" b="1" kern="0" dirty="0">
                <a:solidFill>
                  <a:schemeClr val="bg1"/>
                </a:solidFill>
              </a:rPr>
              <a:t>整合答辩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12454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个人模块说明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006336" y="940590"/>
            <a:ext cx="4938183" cy="1733855"/>
            <a:chOff x="1061155" y="1524000"/>
            <a:chExt cx="5023556" cy="2156178"/>
          </a:xfrm>
        </p:grpSpPr>
        <p:sp>
          <p:nvSpPr>
            <p:cNvPr id="3" name="矩形 2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924111" y="2455333"/>
              <a:ext cx="3629204" cy="404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654007" y="1666154"/>
              <a:ext cx="892328" cy="4043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zh-CN" b="1" dirty="0"/>
                <a:t>徐宇尧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1005240" y="2809875"/>
            <a:ext cx="4935891" cy="1772871"/>
            <a:chOff x="1061155" y="1524000"/>
            <a:chExt cx="5023556" cy="2156178"/>
          </a:xfrm>
        </p:grpSpPr>
        <p:sp>
          <p:nvSpPr>
            <p:cNvPr id="40" name="矩形 39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924111" y="2455334"/>
              <a:ext cx="3629204" cy="852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主页页面，本地页面，我稀罕页面，效果实现，整合完成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655398" y="1687766"/>
              <a:ext cx="971053" cy="5502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</a:rPr>
                <a:t>赵文鑫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6135511" y="923924"/>
            <a:ext cx="4708212" cy="1750521"/>
            <a:chOff x="1061155" y="1524000"/>
            <a:chExt cx="5023556" cy="2156178"/>
          </a:xfrm>
        </p:grpSpPr>
        <p:sp>
          <p:nvSpPr>
            <p:cNvPr id="45" name="矩形 44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758331" y="2087780"/>
              <a:ext cx="3813160" cy="1444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      主要做登录注册页面，把注册页面做的完善，登录页面做的好看。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531157" y="1634682"/>
              <a:ext cx="1018011" cy="5572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/>
                <a:t>黄一涵</a:t>
              </a:r>
              <a:endParaRPr lang="en-US" altLang="zh-CN" sz="2000" b="1" kern="0" dirty="0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6135511" y="2807714"/>
            <a:ext cx="4710510" cy="1782307"/>
            <a:chOff x="1061155" y="1524000"/>
            <a:chExt cx="5023556" cy="2156178"/>
          </a:xfrm>
        </p:grpSpPr>
        <p:sp>
          <p:nvSpPr>
            <p:cNvPr id="50" name="矩形 49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591329" y="2109770"/>
              <a:ext cx="4403547" cy="1418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+mn-ea"/>
                </a:rPr>
                <a:t>       分块歌单信息页面，排版歌曲信息图片等，设置播放链接到下一个单曲页面。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591329" y="1546277"/>
              <a:ext cx="1079624" cy="54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</a:rPr>
                <a:t>时宽民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 43"/>
          <p:cNvGrpSpPr/>
          <p:nvPr/>
        </p:nvGrpSpPr>
        <p:grpSpPr>
          <a:xfrm>
            <a:off x="6135511" y="4723290"/>
            <a:ext cx="4727262" cy="1763875"/>
            <a:chOff x="1061155" y="1524000"/>
            <a:chExt cx="5023556" cy="2156178"/>
          </a:xfrm>
        </p:grpSpPr>
        <p:sp>
          <p:nvSpPr>
            <p:cNvPr id="29" name="矩形 28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668202" y="2229054"/>
              <a:ext cx="4396265" cy="993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       项目制作期间前期负责音乐素材，后期整合单曲和歌单页面进行增删减改。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638067" y="1690320"/>
              <a:ext cx="1013908" cy="5530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/>
                <a:t>周文泰</a:t>
              </a:r>
              <a:endParaRPr lang="en-US" altLang="zh-CN" sz="2000" b="1" kern="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1714859" y="1352603"/>
            <a:ext cx="3922614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       作为组长，在决定完主题当天就开始策划页面，完成部分是功能模块搭建以及实现，页面整合。</a:t>
            </a:r>
          </a:p>
        </p:txBody>
      </p:sp>
      <p:grpSp>
        <p:nvGrpSpPr>
          <p:cNvPr id="34" name="组 4"/>
          <p:cNvGrpSpPr/>
          <p:nvPr/>
        </p:nvGrpSpPr>
        <p:grpSpPr>
          <a:xfrm>
            <a:off x="1010294" y="4717454"/>
            <a:ext cx="4925782" cy="1769710"/>
            <a:chOff x="1061155" y="1524000"/>
            <a:chExt cx="5023556" cy="2156178"/>
          </a:xfrm>
        </p:grpSpPr>
        <p:sp>
          <p:nvSpPr>
            <p:cNvPr id="35" name="矩形 34"/>
            <p:cNvSpPr/>
            <p:nvPr/>
          </p:nvSpPr>
          <p:spPr>
            <a:xfrm>
              <a:off x="1061155" y="1524000"/>
              <a:ext cx="5023556" cy="21561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61155" y="1524000"/>
              <a:ext cx="395112" cy="21561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79705" y="2248117"/>
              <a:ext cx="3629204" cy="947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       完成歌曲播放时的单曲页面展示包括曲名，歌手，歌词 等等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660873" y="1754760"/>
              <a:ext cx="963635" cy="598821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戴家威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6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徐宇尧</a:t>
            </a:r>
          </a:p>
        </p:txBody>
      </p:sp>
      <p:sp>
        <p:nvSpPr>
          <p:cNvPr id="7" name="矩形 6"/>
          <p:cNvSpPr/>
          <p:nvPr/>
        </p:nvSpPr>
        <p:spPr>
          <a:xfrm>
            <a:off x="887266" y="1040824"/>
            <a:ext cx="3273355" cy="448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点播歌曲功能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92054" y="1063965"/>
            <a:ext cx="3273355" cy="4524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页面切换功能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96843" y="1063965"/>
            <a:ext cx="3273355" cy="4524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整体整合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A8EC1-9B1C-4617-9DBD-D7696E568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4"/>
          <a:stretch/>
        </p:blipFill>
        <p:spPr>
          <a:xfrm>
            <a:off x="1995853" y="1987061"/>
            <a:ext cx="8678008" cy="43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ONE </a:t>
            </a:r>
            <a:r>
              <a:rPr kumimoji="1" lang="zh-CN" altLang="en-US" dirty="0"/>
              <a:t>成员简介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913262" y="2807304"/>
            <a:ext cx="4208707" cy="590549"/>
          </a:xfrm>
        </p:spPr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工作回顾</a:t>
            </a:r>
          </a:p>
          <a:p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THREE </a:t>
            </a:r>
            <a:r>
              <a:rPr kumimoji="1" lang="zh-CN" altLang="en-US" dirty="0"/>
              <a:t>主要功能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经验教训</a:t>
            </a:r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徐宇尧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BD2DBE-E649-455C-B927-60787943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21" y="2462256"/>
            <a:ext cx="6063898" cy="15421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100C5B-03A1-4B76-B2B8-9F6E3284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2" y="861817"/>
            <a:ext cx="5552596" cy="5565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86DBF2-0ED9-4D4B-99AB-7B6C8898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21505"/>
            <a:ext cx="4457700" cy="1514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890211-30D4-4AC0-B818-1CC00EC54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821" y="1088115"/>
            <a:ext cx="5465517" cy="9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徐宇尧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E9FAB5-6212-42D0-A09F-08B8F90F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76" y="688306"/>
            <a:ext cx="5442537" cy="57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徐宇尧</a:t>
            </a:r>
          </a:p>
        </p:txBody>
      </p:sp>
    </p:spTree>
    <p:extLst>
      <p:ext uri="{BB962C8B-B14F-4D97-AF65-F5344CB8AC3E}">
        <p14:creationId xmlns:p14="http://schemas.microsoft.com/office/powerpoint/2010/main" val="30934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黄一涵</a:t>
            </a:r>
          </a:p>
        </p:txBody>
      </p:sp>
      <p:sp>
        <p:nvSpPr>
          <p:cNvPr id="7" name="矩形 6"/>
          <p:cNvSpPr/>
          <p:nvPr/>
        </p:nvSpPr>
        <p:spPr>
          <a:xfrm>
            <a:off x="416801" y="926445"/>
            <a:ext cx="3715584" cy="4924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用表单和</a:t>
            </a:r>
            <a:r>
              <a:rPr lang="en-US" altLang="zh-CN" sz="2000" b="1" kern="0" dirty="0" err="1">
                <a:solidFill>
                  <a:schemeClr val="bg1"/>
                </a:solidFill>
              </a:rPr>
              <a:t>css</a:t>
            </a:r>
            <a:r>
              <a:rPr lang="zh-CN" altLang="en-US" sz="2000" b="1" kern="0" dirty="0">
                <a:solidFill>
                  <a:schemeClr val="bg1"/>
                </a:solidFill>
              </a:rPr>
              <a:t>排版注册登录界面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82671" y="927521"/>
            <a:ext cx="3998622" cy="49244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可以自由选择上传头像，功能齐全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31579" y="927521"/>
            <a:ext cx="2565672" cy="4924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登录成功有升降界面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5" y="1546345"/>
            <a:ext cx="7311239" cy="5311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5768"/>
            <a:ext cx="4739054" cy="46522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74" y="2306234"/>
            <a:ext cx="3797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赵文鑫</a:t>
            </a:r>
          </a:p>
        </p:txBody>
      </p:sp>
      <p:sp>
        <p:nvSpPr>
          <p:cNvPr id="7" name="矩形 6"/>
          <p:cNvSpPr/>
          <p:nvPr/>
        </p:nvSpPr>
        <p:spPr>
          <a:xfrm>
            <a:off x="416801" y="926445"/>
            <a:ext cx="3715584" cy="4524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主页推荐音乐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82671" y="927521"/>
            <a:ext cx="3998622" cy="4524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本地音乐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31579" y="927521"/>
            <a:ext cx="2565672" cy="4524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我喜欢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3B113C-EA56-4AA1-9C4F-C2F2F791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37" y="3635247"/>
            <a:ext cx="6654897" cy="2931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C52106-C267-4168-B054-33F1007C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61" y="2791401"/>
            <a:ext cx="6391791" cy="2799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FEC878-1579-40DA-80F0-F148DBDA8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3" y="1825548"/>
            <a:ext cx="6647230" cy="27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25718" y="274084"/>
            <a:ext cx="7752947" cy="590549"/>
          </a:xfrm>
        </p:spPr>
        <p:txBody>
          <a:bodyPr/>
          <a:lstStyle/>
          <a:p>
            <a:r>
              <a:rPr kumimoji="1" lang="zh-CN" altLang="en-US" dirty="0"/>
              <a:t>时宽民</a:t>
            </a:r>
          </a:p>
        </p:txBody>
      </p:sp>
      <p:sp>
        <p:nvSpPr>
          <p:cNvPr id="7" name="矩形 6"/>
          <p:cNvSpPr/>
          <p:nvPr/>
        </p:nvSpPr>
        <p:spPr>
          <a:xfrm>
            <a:off x="561984" y="1102240"/>
            <a:ext cx="3273354" cy="4924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用</a:t>
            </a:r>
            <a:r>
              <a:rPr lang="en-US" altLang="zh-CN" sz="2000" b="1" kern="0" dirty="0">
                <a:solidFill>
                  <a:schemeClr val="bg1"/>
                </a:solidFill>
              </a:rPr>
              <a:t>DIV</a:t>
            </a:r>
            <a:r>
              <a:rPr lang="zh-CN" altLang="en-US" sz="2000" b="1" kern="0" dirty="0">
                <a:solidFill>
                  <a:schemeClr val="bg1"/>
                </a:solidFill>
              </a:rPr>
              <a:t>排版整个页面图片等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56906" y="1127589"/>
            <a:ext cx="3743994" cy="49244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设置播放按钮可以进入单曲页面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22468" y="1127589"/>
            <a:ext cx="2994394" cy="4924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鼠标移动，图片显示文字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617"/>
            <a:ext cx="4397322" cy="4849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38" y="2825562"/>
            <a:ext cx="9893673" cy="4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戴家威</a:t>
            </a:r>
          </a:p>
        </p:txBody>
      </p:sp>
      <p:sp>
        <p:nvSpPr>
          <p:cNvPr id="7" name="矩形 6"/>
          <p:cNvSpPr/>
          <p:nvPr/>
        </p:nvSpPr>
        <p:spPr>
          <a:xfrm>
            <a:off x="394111" y="791724"/>
            <a:ext cx="3273355" cy="49149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使用</a:t>
            </a:r>
            <a:r>
              <a:rPr lang="en-US" altLang="zh-CN" sz="2000" b="1" kern="0" dirty="0">
                <a:solidFill>
                  <a:schemeClr val="bg1"/>
                </a:solidFill>
              </a:rPr>
              <a:t>html</a:t>
            </a:r>
            <a:r>
              <a:rPr lang="zh-CN" altLang="en-US" sz="2000" b="1" kern="0" dirty="0">
                <a:solidFill>
                  <a:schemeClr val="bg1"/>
                </a:solidFill>
              </a:rPr>
              <a:t>创建网页</a:t>
            </a:r>
          </a:p>
        </p:txBody>
      </p:sp>
      <p:sp>
        <p:nvSpPr>
          <p:cNvPr id="12" name="矩形 11"/>
          <p:cNvSpPr/>
          <p:nvPr/>
        </p:nvSpPr>
        <p:spPr>
          <a:xfrm>
            <a:off x="4416927" y="809409"/>
            <a:ext cx="3273355" cy="49149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使用</a:t>
            </a:r>
            <a:r>
              <a:rPr lang="en-US" altLang="zh-CN" sz="2000" b="1" kern="0" dirty="0">
                <a:solidFill>
                  <a:schemeClr val="bg1"/>
                </a:solidFill>
              </a:rPr>
              <a:t>css</a:t>
            </a:r>
            <a:r>
              <a:rPr lang="zh-CN" altLang="en-US" sz="2000" b="1" kern="0" dirty="0">
                <a:solidFill>
                  <a:schemeClr val="bg1"/>
                </a:solidFill>
              </a:rPr>
              <a:t>对页面进行美化</a:t>
            </a:r>
          </a:p>
        </p:txBody>
      </p:sp>
      <p:sp>
        <p:nvSpPr>
          <p:cNvPr id="16" name="矩形 15"/>
          <p:cNvSpPr/>
          <p:nvPr/>
        </p:nvSpPr>
        <p:spPr>
          <a:xfrm>
            <a:off x="8439743" y="809409"/>
            <a:ext cx="3273355" cy="49149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使用</a:t>
            </a:r>
            <a:r>
              <a:rPr lang="en-US" altLang="zh-CN" sz="2000" b="1" kern="0" dirty="0">
                <a:solidFill>
                  <a:schemeClr val="bg1"/>
                </a:solidFill>
              </a:rPr>
              <a:t>js</a:t>
            </a:r>
            <a:r>
              <a:rPr lang="zh-CN" altLang="en-US" sz="2000" b="1" kern="0" dirty="0">
                <a:solidFill>
                  <a:schemeClr val="bg1"/>
                </a:solidFill>
              </a:rPr>
              <a:t>函数实现界面切换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201"/>
            <a:ext cx="9625657" cy="53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335652" y="131677"/>
            <a:ext cx="7752947" cy="590549"/>
          </a:xfrm>
        </p:spPr>
        <p:txBody>
          <a:bodyPr/>
          <a:lstStyle/>
          <a:p>
            <a:r>
              <a:rPr kumimoji="1" lang="zh-CN" altLang="en-US" dirty="0"/>
              <a:t>周文泰</a:t>
            </a:r>
          </a:p>
        </p:txBody>
      </p:sp>
      <p:sp>
        <p:nvSpPr>
          <p:cNvPr id="7" name="矩形 6"/>
          <p:cNvSpPr/>
          <p:nvPr/>
        </p:nvSpPr>
        <p:spPr>
          <a:xfrm>
            <a:off x="565793" y="1046641"/>
            <a:ext cx="3636929" cy="492443"/>
          </a:xfrm>
          <a:prstGeom prst="rect">
            <a:avLst/>
          </a:prstGeom>
          <a:solidFill>
            <a:schemeClr val="accent1"/>
          </a:solidFill>
        </p:spPr>
        <p:txBody>
          <a:bodyPr vert="horz"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单曲和歌单页面整合、布局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6232" y="259899"/>
            <a:ext cx="7084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zh-CN" sz="2400" b="1" dirty="0"/>
              <a:t>、先把一小块的架构搭起来，就是说把该写的</a:t>
            </a:r>
            <a:r>
              <a:rPr lang="en-US" altLang="zh-CN" sz="2400" b="1" dirty="0"/>
              <a:t>view</a:t>
            </a:r>
            <a:r>
              <a:rPr lang="zh-CN" altLang="zh-CN" sz="2400" b="1" dirty="0"/>
              <a:t>或者</a:t>
            </a:r>
            <a:r>
              <a:rPr lang="en-US" altLang="zh-CN" sz="2400" b="1" dirty="0"/>
              <a:t>div</a:t>
            </a:r>
            <a:r>
              <a:rPr lang="zh-CN" altLang="zh-CN" sz="2400" b="1" dirty="0"/>
              <a:t>都写上去，先不写样式</a:t>
            </a:r>
          </a:p>
          <a:p>
            <a:r>
              <a:rPr lang="en-US" altLang="zh-CN" sz="2400" b="1" dirty="0"/>
              <a:t>2</a:t>
            </a:r>
            <a:r>
              <a:rPr lang="zh-CN" altLang="zh-CN" sz="2400" b="1" dirty="0"/>
              <a:t>、开始从小往大开始写样式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r>
              <a:rPr lang="en-US" altLang="zh-CN" sz="2400" b="1" dirty="0"/>
              <a:t>3</a:t>
            </a:r>
            <a:r>
              <a:rPr lang="zh-CN" altLang="zh-CN" sz="2400" b="1" dirty="0"/>
              <a:t>、然后一直往大的框开始写样式，根据自己的想象，</a:t>
            </a:r>
            <a:r>
              <a:rPr lang="zh-CN" altLang="en-US" sz="2400" b="1" dirty="0"/>
              <a:t>写框</a:t>
            </a:r>
            <a:r>
              <a:rPr lang="zh-CN" altLang="zh-CN" sz="2400" b="1" dirty="0"/>
              <a:t>需要</a:t>
            </a:r>
            <a:r>
              <a:rPr lang="zh-CN" altLang="en-US" sz="2400" b="1" dirty="0"/>
              <a:t>的</a:t>
            </a:r>
            <a:r>
              <a:rPr lang="zh-CN" altLang="zh-CN" sz="2400" b="1" dirty="0"/>
              <a:t>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26" y="2198892"/>
            <a:ext cx="10012574" cy="46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经验教训</a:t>
            </a:r>
          </a:p>
        </p:txBody>
      </p:sp>
      <p:sp>
        <p:nvSpPr>
          <p:cNvPr id="5" name="圆角矩形 4"/>
          <p:cNvSpPr/>
          <p:nvPr/>
        </p:nvSpPr>
        <p:spPr>
          <a:xfrm rot="18900000">
            <a:off x="5245943" y="1523601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 rot="18900000">
            <a:off x="4079615" y="2689929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 rot="18900000">
            <a:off x="6398427" y="2676085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 rot="18900000">
            <a:off x="5232099" y="3842413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144270" y="1936775"/>
            <a:ext cx="322364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注册界面功能多，上传头像并剪辑成圆形；登录成功界面向上拉伸进入主页。</a:t>
            </a:r>
          </a:p>
        </p:txBody>
      </p:sp>
      <p:sp>
        <p:nvSpPr>
          <p:cNvPr id="49" name="矩形 48"/>
          <p:cNvSpPr/>
          <p:nvPr/>
        </p:nvSpPr>
        <p:spPr>
          <a:xfrm>
            <a:off x="8144270" y="1324102"/>
            <a:ext cx="227818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一个头秃的女人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44270" y="4866936"/>
            <a:ext cx="322364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向度娘学习</a:t>
            </a:r>
          </a:p>
        </p:txBody>
      </p:sp>
      <p:sp>
        <p:nvSpPr>
          <p:cNvPr id="52" name="矩形 51"/>
          <p:cNvSpPr/>
          <p:nvPr/>
        </p:nvSpPr>
        <p:spPr>
          <a:xfrm>
            <a:off x="8144270" y="4206646"/>
            <a:ext cx="954107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小技巧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1334" y="1936775"/>
            <a:ext cx="322364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代码的规划统一，命名变量，格式非常重要。</a:t>
            </a:r>
          </a:p>
        </p:txBody>
      </p:sp>
      <p:sp>
        <p:nvSpPr>
          <p:cNvPr id="55" name="矩形 54"/>
          <p:cNvSpPr/>
          <p:nvPr/>
        </p:nvSpPr>
        <p:spPr>
          <a:xfrm>
            <a:off x="1112988" y="1219150"/>
            <a:ext cx="281198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一个统筹全局的男人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1334" y="4866936"/>
            <a:ext cx="368240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想法要大胆敢于实践</a:t>
            </a:r>
          </a:p>
        </p:txBody>
      </p:sp>
      <p:sp>
        <p:nvSpPr>
          <p:cNvPr id="58" name="矩形 57"/>
          <p:cNvSpPr/>
          <p:nvPr/>
        </p:nvSpPr>
        <p:spPr>
          <a:xfrm>
            <a:off x="1239505" y="4027364"/>
            <a:ext cx="1467068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自己敲代码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8206" y="1735679"/>
            <a:ext cx="832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8206" y="4133088"/>
            <a:ext cx="93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98992" y="2868275"/>
            <a:ext cx="822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93992" y="2983282"/>
            <a:ext cx="82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谈</a:t>
            </a:r>
          </a:p>
        </p:txBody>
      </p:sp>
    </p:spTree>
    <p:extLst>
      <p:ext uri="{BB962C8B-B14F-4D97-AF65-F5344CB8AC3E}">
        <p14:creationId xmlns:p14="http://schemas.microsoft.com/office/powerpoint/2010/main" val="416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2" grpId="0"/>
      <p:bldP spid="54" grpId="0"/>
      <p:bldP spid="55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构思</a:t>
            </a:r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84148" y="229850"/>
            <a:ext cx="7752947" cy="590549"/>
          </a:xfrm>
        </p:spPr>
        <p:txBody>
          <a:bodyPr/>
          <a:lstStyle/>
          <a:p>
            <a:r>
              <a:rPr kumimoji="1" lang="en-US" altLang="zh-CN" dirty="0"/>
              <a:t>By </a:t>
            </a:r>
            <a:r>
              <a:rPr kumimoji="1" lang="zh-CN" altLang="en-US" dirty="0"/>
              <a:t>剩下一群头秃的男人</a:t>
            </a:r>
          </a:p>
        </p:txBody>
      </p:sp>
      <p:sp>
        <p:nvSpPr>
          <p:cNvPr id="13" name="矩形 12"/>
          <p:cNvSpPr/>
          <p:nvPr/>
        </p:nvSpPr>
        <p:spPr>
          <a:xfrm>
            <a:off x="648447" y="1157494"/>
            <a:ext cx="337842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图片文字宽度和高度没有设置好，浏览器不同就会错位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设置相对绝对位置，缩小上下左右间距，使其能在同一页面中。</a:t>
            </a:r>
          </a:p>
        </p:txBody>
      </p:sp>
      <p:sp>
        <p:nvSpPr>
          <p:cNvPr id="20" name="矩形 19"/>
          <p:cNvSpPr/>
          <p:nvPr/>
        </p:nvSpPr>
        <p:spPr>
          <a:xfrm>
            <a:off x="4442178" y="1651590"/>
            <a:ext cx="32872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超链接到下一页面有时会失效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设置不同的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 script</a:t>
            </a:r>
          </a:p>
        </p:txBody>
      </p:sp>
      <p:sp>
        <p:nvSpPr>
          <p:cNvPr id="24" name="矩形 23"/>
          <p:cNvSpPr/>
          <p:nvPr/>
        </p:nvSpPr>
        <p:spPr>
          <a:xfrm>
            <a:off x="8265711" y="1654169"/>
            <a:ext cx="32872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图片轮播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查资料用一些相关代码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4176889" y="1354667"/>
            <a:ext cx="0" cy="14162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7997584" y="1354667"/>
            <a:ext cx="0" cy="14162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782603" y="4137901"/>
            <a:ext cx="801435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鼠标移动到歌单上，歌单图片放大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查看其他音乐网站源代码学习了两种函数。</a:t>
            </a:r>
          </a:p>
        </p:txBody>
      </p:sp>
    </p:spTree>
    <p:extLst>
      <p:ext uri="{BB962C8B-B14F-4D97-AF65-F5344CB8AC3E}">
        <p14:creationId xmlns:p14="http://schemas.microsoft.com/office/powerpoint/2010/main" val="25297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  <p:bldP spid="20" grpId="0"/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感谢观看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688306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332DE0-578D-46C6-B4A1-5837B645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16" y="1361599"/>
            <a:ext cx="8293767" cy="518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723493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3BC36-34FE-4E94-B8F5-6C444006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70" y="1506957"/>
            <a:ext cx="7925259" cy="49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773869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809B5-E55E-45CD-8F16-65AA7EB26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12" y="1491916"/>
            <a:ext cx="8086576" cy="5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723493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B19FD-360A-4FAC-8088-2EDBA324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83" y="1427747"/>
            <a:ext cx="8204234" cy="51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688306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BE0A73-EBE9-47BE-A691-68437491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61" y="1550079"/>
            <a:ext cx="7925260" cy="49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7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主体构思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4148" y="691409"/>
            <a:ext cx="10956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Listen In One</a:t>
            </a:r>
            <a:endParaRPr lang="zh-CN" altLang="zh-CN" sz="5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CD05D4-660F-4FA8-B7F4-5F2ECF68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283" y="1553183"/>
            <a:ext cx="8005931" cy="50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C9C0"/>
      </a:accent1>
      <a:accent2>
        <a:srgbClr val="2DB9DA"/>
      </a:accent2>
      <a:accent3>
        <a:srgbClr val="3D798A"/>
      </a:accent3>
      <a:accent4>
        <a:srgbClr val="F2AEAE"/>
      </a:accent4>
      <a:accent5>
        <a:srgbClr val="357AA0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工作总结-简约商务-红蓝-PPT模板</Template>
  <TotalTime>1748</TotalTime>
  <Words>915</Words>
  <Application>Microsoft Office PowerPoint</Application>
  <PresentationFormat>宽屏</PresentationFormat>
  <Paragraphs>148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黄雨涵</dc:creator>
  <cp:keywords/>
  <dc:description/>
  <cp:lastModifiedBy>yuyao xu</cp:lastModifiedBy>
  <cp:revision>57</cp:revision>
  <dcterms:created xsi:type="dcterms:W3CDTF">2019-08-28T12:16:49Z</dcterms:created>
  <dcterms:modified xsi:type="dcterms:W3CDTF">2019-08-30T07:16:13Z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2017-12-21T06:10:00.7525166Z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